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0" autoAdjust="0"/>
  </p:normalViewPr>
  <p:slideViewPr>
    <p:cSldViewPr>
      <p:cViewPr>
        <p:scale>
          <a:sx n="90" d="100"/>
          <a:sy n="90" d="100"/>
        </p:scale>
        <p:origin x="-132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96C1E-FFBE-4738-9A42-AEEDBB555AA5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3B57B-94BF-4C24-A8E1-51ECCF780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3B57B-94BF-4C24-A8E1-51ECCF780FD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1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2474785"/>
            <a:ext cx="712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600" b="1" i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Требования к организации и проведению уроков (занятий) учебной практики</a:t>
            </a:r>
            <a:endParaRPr lang="en-US" altLang="ko-KR" sz="3600" b="1" i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" y="4797152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80312" cy="991248"/>
          </a:xfrm>
        </p:spPr>
        <p:txBody>
          <a:bodyPr/>
          <a:lstStyle/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Деятельность мастера п/о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6624736" cy="237626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обучающихся по видам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учебно-производственных работ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обходы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инструктирование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 инструктирование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419872" y="3861048"/>
            <a:ext cx="5616624" cy="2520280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 обучающимися новых способов, приемов работы по выполнению операции или </a:t>
            </a: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производственной работы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результатов работы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дополнительных заданий сильным обучающимся</a:t>
            </a:r>
            <a:endParaRPr lang="ru-RU" sz="18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12976"/>
            <a:ext cx="22218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malyuzhenko_aa\Desktop\ФОТО 2013-16\фото МУФ\IMG_4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43" y="1371705"/>
            <a:ext cx="3672408" cy="2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2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06951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(5-6%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занятия)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8280920" cy="33123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достижении целей урока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самоанализ выполнения учебно-производственных работ или трудовых операций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типичных ошибок, допущенных дефектов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ТБ, норм времени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3573016"/>
            <a:ext cx="5760640" cy="187220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оценок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 следующего урока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домашнего задания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рабочих мест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12360" cy="576064"/>
          </a:xfrm>
        </p:spPr>
        <p:txBody>
          <a:bodyPr/>
          <a:lstStyle/>
          <a:p>
            <a:pPr algn="ctr"/>
            <a:r>
              <a:rPr lang="ru-RU" sz="3200" i="1" dirty="0" smtClean="0">
                <a:latin typeface="Arial Narrow" panose="020B0606020202030204" pitchFamily="34" charset="0"/>
              </a:rPr>
              <a:t>План открытого урока производственного обучения       </a:t>
            </a:r>
            <a:endParaRPr lang="ru-RU" sz="3200" i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9434" y="1052736"/>
            <a:ext cx="9036496" cy="465192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19.02.10 Технология продукции общественного питания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курс, группа № 204Т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Междисциплинарный курс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07.01 Приготовление несложных холодных, горячих и   мучных блюд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/>
                <a:ea typeface="Calibri"/>
              </a:rPr>
              <a:t>Технология приготовления фаршированных блюд из </a:t>
            </a:r>
            <a:r>
              <a:rPr lang="ru-RU" sz="1800" b="1" dirty="0" smtClean="0">
                <a:latin typeface="Times New Roman"/>
                <a:ea typeface="Calibri"/>
              </a:rPr>
              <a:t>пасты </a:t>
            </a:r>
            <a:endParaRPr lang="ru-RU" sz="1800" b="1" dirty="0">
              <a:latin typeface="Times New Roman"/>
              <a:ea typeface="Calibri"/>
            </a:endParaRPr>
          </a:p>
          <a:p>
            <a:pPr marL="265113"/>
            <a:r>
              <a:rPr lang="ru-RU" sz="1800" b="1" dirty="0" smtClean="0">
                <a:latin typeface="Times New Roman"/>
                <a:ea typeface="Calibri"/>
              </a:rPr>
              <a:t>(</a:t>
            </a:r>
            <a:r>
              <a:rPr lang="ru-RU" sz="1800" b="1" dirty="0">
                <a:latin typeface="Times New Roman"/>
                <a:ea typeface="Calibri"/>
              </a:rPr>
              <a:t>мучные блюда)»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945269" cy="271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389">
            <a:off x="1741279" y="3363781"/>
            <a:ext cx="3923934" cy="274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18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3320" y="44624"/>
            <a:ext cx="3456384" cy="460648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задачи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82526" y="548680"/>
            <a:ext cx="6809754" cy="140617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541338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тработать практические навыки по технологии приготовления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мучных блюд, оцениванию выполнения практического задания по системе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338" indent="-285750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знания ассортимента мучных фаршированных блюд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(паст)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600" y="4223395"/>
            <a:ext cx="489654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541338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стремления к высокому качеству </a:t>
            </a:r>
          </a:p>
          <a:p>
            <a:pPr marL="255588" lvl="0">
              <a:spcBef>
                <a:spcPct val="20000"/>
              </a:spcBef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результатов труда</a:t>
            </a:r>
          </a:p>
          <a:p>
            <a:pPr marL="541338" lvl="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профессии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48259" y="1916832"/>
            <a:ext cx="5328592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умения применять знания на практике</a:t>
            </a: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sz="5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lvl="0" indent="-203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творчество в решении практических задач</a:t>
            </a:r>
            <a:endParaRPr lang="ru-RU" sz="1600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3982"/>
            <a:ext cx="3275856" cy="16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malyuzhenko_aa\Desktop\Конкурсы и олимпиады\олимп 19.01.17 Повар, кондитер, 4-5 февр 2016г\фото олимпиада\Олимпиада 2016\IMG_56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184" b="17663"/>
          <a:stretch/>
        </p:blipFill>
        <p:spPr bwMode="auto">
          <a:xfrm>
            <a:off x="5236382" y="4223395"/>
            <a:ext cx="3578009" cy="20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46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6804248" y="2264395"/>
            <a:ext cx="1368152" cy="521111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24" y="2731644"/>
            <a:ext cx="1946108" cy="1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322" y="702082"/>
            <a:ext cx="2255912" cy="144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virtvladimir.ru/img/vtown/objects/big_no_892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01799"/>
            <a:ext cx="2571173" cy="18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018946" y="3065390"/>
            <a:ext cx="3384376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обучения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6084168" y="6204873"/>
            <a:ext cx="3084498" cy="521111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оборудование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6701462" y="4005064"/>
            <a:ext cx="1659632" cy="521111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04" y="481706"/>
            <a:ext cx="275018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3"/>
          <p:cNvSpPr txBox="1">
            <a:spLocks/>
          </p:cNvSpPr>
          <p:nvPr/>
        </p:nvSpPr>
        <p:spPr>
          <a:xfrm>
            <a:off x="3876099" y="2471088"/>
            <a:ext cx="1489992" cy="521111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153043" y="6406860"/>
            <a:ext cx="936104" cy="297298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00" y="702082"/>
            <a:ext cx="2255196" cy="15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5"/>
          <p:cNvSpPr txBox="1">
            <a:spLocks/>
          </p:cNvSpPr>
          <p:nvPr/>
        </p:nvSpPr>
        <p:spPr>
          <a:xfrm>
            <a:off x="885607" y="2189457"/>
            <a:ext cx="2160240" cy="2972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Технологическая карта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1" y="2731644"/>
            <a:ext cx="1556915" cy="124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5"/>
          <p:cNvSpPr txBox="1">
            <a:spLocks/>
          </p:cNvSpPr>
          <p:nvPr/>
        </p:nvSpPr>
        <p:spPr>
          <a:xfrm>
            <a:off x="88436" y="4080722"/>
            <a:ext cx="3168352" cy="2972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компьютерный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4"/>
          <a:stretch/>
        </p:blipFill>
        <p:spPr bwMode="auto">
          <a:xfrm>
            <a:off x="467544" y="4584164"/>
            <a:ext cx="1775884" cy="16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Объект 5"/>
          <p:cNvSpPr txBox="1">
            <a:spLocks/>
          </p:cNvSpPr>
          <p:nvPr/>
        </p:nvSpPr>
        <p:spPr>
          <a:xfrm>
            <a:off x="88436" y="6316779"/>
            <a:ext cx="2334107" cy="29729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комплекс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>
            <a:stCxn id="5" idx="0"/>
          </p:cNvCxnSpPr>
          <p:nvPr/>
        </p:nvCxnSpPr>
        <p:spPr>
          <a:xfrm flipV="1">
            <a:off x="4711134" y="2691291"/>
            <a:ext cx="0" cy="37409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7"/>
            <a:endCxn id="4" idx="1"/>
          </p:cNvCxnSpPr>
          <p:nvPr/>
        </p:nvCxnSpPr>
        <p:spPr>
          <a:xfrm flipV="1">
            <a:off x="5907692" y="2524951"/>
            <a:ext cx="896556" cy="65643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6"/>
          </p:cNvCxnSpPr>
          <p:nvPr/>
        </p:nvCxnSpPr>
        <p:spPr>
          <a:xfrm>
            <a:off x="6403322" y="3461434"/>
            <a:ext cx="38817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5"/>
          </p:cNvCxnSpPr>
          <p:nvPr/>
        </p:nvCxnSpPr>
        <p:spPr>
          <a:xfrm>
            <a:off x="5907692" y="3741479"/>
            <a:ext cx="986595" cy="70221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4"/>
          </p:cNvCxnSpPr>
          <p:nvPr/>
        </p:nvCxnSpPr>
        <p:spPr>
          <a:xfrm>
            <a:off x="4711134" y="3857478"/>
            <a:ext cx="0" cy="9943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3"/>
          </p:cNvCxnSpPr>
          <p:nvPr/>
        </p:nvCxnSpPr>
        <p:spPr>
          <a:xfrm flipH="1">
            <a:off x="2377014" y="3741479"/>
            <a:ext cx="1137562" cy="11103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</p:cNvCxnSpPr>
          <p:nvPr/>
        </p:nvCxnSpPr>
        <p:spPr>
          <a:xfrm flipH="1">
            <a:off x="2402530" y="3461434"/>
            <a:ext cx="616416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</p:cNvCxnSpPr>
          <p:nvPr/>
        </p:nvCxnSpPr>
        <p:spPr>
          <a:xfrm flipH="1" flipV="1">
            <a:off x="3018946" y="2116810"/>
            <a:ext cx="495630" cy="10645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://expert-poisk.ru/data/infoblok/kimmeri_posu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58" y="4851836"/>
            <a:ext cx="3702934" cy="155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94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6047" y="332656"/>
            <a:ext cx="3816424" cy="316632"/>
          </a:xfrm>
        </p:spPr>
        <p:txBody>
          <a:bodyPr/>
          <a:lstStyle/>
          <a:p>
            <a:r>
              <a:rPr lang="ru-RU" sz="2400" b="1" dirty="0" smtClean="0"/>
              <a:t>Межпредметные связи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78510" y="980728"/>
            <a:ext cx="8241962" cy="144016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ОП.03 Организация хранения и контроль запасов и сырья, тема </a:t>
            </a:r>
          </a:p>
          <a:p>
            <a:pPr marL="265113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«Зерномучные продукты», «Яичные продукты»;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ОП.01 Микробиология, санитария и гигиена в пищевом производстве, тема «Санитарные требования к первичной обработке  продуктов»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19872" y="2774958"/>
            <a:ext cx="2075420" cy="31663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/>
              <a:t>План занятия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55976"/>
            <a:ext cx="4104878" cy="198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141644"/>
              </p:ext>
            </p:extLst>
          </p:nvPr>
        </p:nvGraphicFramePr>
        <p:xfrm>
          <a:off x="1475656" y="3284984"/>
          <a:ext cx="6286039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472"/>
                <a:gridCol w="2037567"/>
              </a:tblGrid>
              <a:tr h="35847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Организационный этап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 мин.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 Вводный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этап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25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мин.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 Основной этап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(105+105) мин.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 Заключительный этап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 мин.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3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700" y="404664"/>
            <a:ext cx="2232248" cy="46064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-468560" y="908720"/>
            <a:ext cx="6563072" cy="1152128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этап:</a:t>
            </a:r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ru-RU" sz="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8038" indent="-180975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присутствующих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готовности студентов к занятию</a:t>
            </a:r>
          </a:p>
          <a:p>
            <a:pPr marL="542925" indent="-180975" algn="ctr">
              <a:buFont typeface="Arial" panose="020B0604020202020204" pitchFamily="34" charset="0"/>
              <a:buChar char="•"/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ctr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по технике безопасности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19" y="548680"/>
            <a:ext cx="3227827" cy="188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malyuzhenko_aa\Desktop\Конкурсы и олимпиады\олимп 19.01.17 Повар, кондитер, 4-5 февр 2016г\фото олимпиада\Олимпиада 2016\IMG_5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5599390" cy="37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0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7" y="692696"/>
            <a:ext cx="856895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целями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 обучающихся – возможность </a:t>
            </a:r>
            <a:endParaRPr lang="en-US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/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расширения ассортимента фаршированных блюд из пасты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знаний обучающихся (перечень вопросов)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различных видов </a:t>
            </a:r>
            <a:endParaRPr lang="en-US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/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формовки вареников и равиолей</a:t>
            </a:r>
          </a:p>
          <a:p>
            <a:pPr marL="542925" indent="-180975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Пробная формовка вареников </a:t>
            </a:r>
            <a:endParaRPr lang="en-US" sz="2400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/>
            <a:r>
              <a:rPr lang="ru-RU" sz="2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равиолей разными видами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3923" y="109325"/>
            <a:ext cx="452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32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</a:t>
            </a: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</p:txBody>
      </p:sp>
      <p:pic>
        <p:nvPicPr>
          <p:cNvPr id="3074" name="Picture 2" descr="C:\Users\malyuzhenko_aa\Desktop\ФОТО 2013-16\фото 2016\фото на Ленина (минисрерства крыма) 25.04.2016\IMG_4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2" t="-339" r="16915" b="339"/>
          <a:stretch/>
        </p:blipFill>
        <p:spPr bwMode="auto">
          <a:xfrm>
            <a:off x="5580112" y="4077072"/>
            <a:ext cx="3024336" cy="24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9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755576" y="908720"/>
            <a:ext cx="7992888" cy="556348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экспертов: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180975"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приемов оценивания выполнения практического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>
              <a:tabLst>
                <a:tab pos="4460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 ия экспертами-обучающимися 4 курса и мастером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п/о по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>
              <a:tabLst>
                <a:tab pos="4460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180975">
              <a:buFont typeface="Wingdings" panose="05000000000000000000" pitchFamily="2" charset="2"/>
              <a:buChar char="§"/>
              <a:tabLst>
                <a:tab pos="446088" algn="l"/>
              </a:tabLst>
            </a:pP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180975">
              <a:buFont typeface="Wingdings" panose="05000000000000000000" pitchFamily="2" charset="2"/>
              <a:buChar char="§"/>
              <a:tabLst>
                <a:tab pos="44608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экспертов во второй группе, уже выполнивших основное      задание:</a:t>
            </a:r>
          </a:p>
          <a:p>
            <a:pPr marL="542925" indent="-84138">
              <a:buFontTx/>
              <a:buChar char="-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выполнения практической части на экране посредством интерактивной системы «Триумф»</a:t>
            </a:r>
          </a:p>
          <a:p>
            <a:pPr marL="542925" indent="-84138">
              <a:buFontTx/>
              <a:buChar char="-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выполнения этапов практического задания и заполнение    ведомостей (за каждым экспертом закрепляется один студент)</a:t>
            </a:r>
          </a:p>
          <a:p>
            <a:pPr marL="542925" indent="-84138">
              <a:buFontTx/>
              <a:buChar char="-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«слепая» дегустация</a:t>
            </a:r>
          </a:p>
          <a:p>
            <a:pPr marL="542925" indent="-84138">
              <a:buFontTx/>
              <a:buChar char="-"/>
              <a:tabLst>
                <a:tab pos="627063" algn="l"/>
              </a:tabLst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требований техники безопасности</a:t>
            </a: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обучающимся последовательности выполнения работ</a:t>
            </a: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endParaRPr lang="ru-RU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норм времени – 105 минут</a:t>
            </a: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85725">
              <a:buFont typeface="Arial" pitchFamily="34" charset="0"/>
              <a:buChar char="•"/>
              <a:tabLst>
                <a:tab pos="6270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3923" y="109325"/>
            <a:ext cx="45278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97756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673"/>
            <a:ext cx="6563072" cy="2920287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 работ:</a:t>
            </a:r>
          </a:p>
          <a:p>
            <a:endParaRPr lang="ru-RU" sz="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продуктов и подготовка рабочего места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паст по технологическим картам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фаршей по технологическим картам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вареников и равиолей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 сформированных полуфабрикатов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посуды для отпуска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подача блюд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161" y="116632"/>
            <a:ext cx="8748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pPr algn="ctr"/>
            <a:endParaRPr lang="ru-RU" sz="11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180975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– самостоятельная работа обучающихся по отработке практических навыков по приготовлению фаршированных блюд из паст</a:t>
            </a:r>
            <a:endParaRPr lang="ru-RU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26" y="3933056"/>
            <a:ext cx="4130711" cy="274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682" y="1628800"/>
            <a:ext cx="2520280" cy="16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88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524328" cy="836712"/>
          </a:xfrm>
        </p:spPr>
        <p:txBody>
          <a:bodyPr/>
          <a:lstStyle/>
          <a:p>
            <a:pPr algn="ctr"/>
            <a:r>
              <a:rPr lang="ru-RU" sz="4800" i="1" dirty="0" smtClean="0">
                <a:latin typeface="Arial Narrow" panose="020B0606020202030204" pitchFamily="34" charset="0"/>
              </a:rPr>
              <a:t>Типы уроков</a:t>
            </a:r>
            <a:endParaRPr lang="ru-RU" sz="4800" i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36956" y="1052736"/>
            <a:ext cx="8784976" cy="4795937"/>
          </a:xfrm>
        </p:spPr>
        <p:txBody>
          <a:bodyPr/>
          <a:lstStyle/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Вводный тип урока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  <a:r>
              <a:rPr lang="ru-RU" sz="2000" dirty="0" smtClean="0">
                <a:latin typeface="Constantia" panose="02030602050306030303" pitchFamily="18" charset="0"/>
              </a:rPr>
              <a:t>(первый урок в учебных мастерских или на производстве)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по изучению трудовых приемов и операций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  <a:r>
              <a:rPr lang="ru-RU" sz="2000" dirty="0" smtClean="0">
                <a:latin typeface="Constantia" panose="02030602050306030303" pitchFamily="18" charset="0"/>
              </a:rPr>
              <a:t>(по освоению    сочетаний операций с технологическим процессом…)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по выполнению сложных комплексных работ</a:t>
            </a:r>
            <a:r>
              <a:rPr lang="ru-RU" sz="2000" b="1" dirty="0" smtClean="0">
                <a:latin typeface="Constantia" panose="02030602050306030303" pitchFamily="18" charset="0"/>
              </a:rPr>
              <a:t> </a:t>
            </a:r>
          </a:p>
          <a:p>
            <a:r>
              <a:rPr lang="ru-RU" sz="2000" dirty="0" smtClean="0">
                <a:latin typeface="Constantia" panose="02030602050306030303" pitchFamily="18" charset="0"/>
              </a:rPr>
              <a:t>(урок производительного труда)</a:t>
            </a:r>
          </a:p>
          <a:p>
            <a:pPr marL="180975" indent="-180975">
              <a:buAutoNum type="arabicPeriod"/>
            </a:pPr>
            <a:endParaRPr lang="ru-RU" sz="2000" dirty="0" smtClean="0">
              <a:latin typeface="Constantia" panose="02030602050306030303" pitchFamily="18" charset="0"/>
            </a:endParaRPr>
          </a:p>
          <a:p>
            <a:pPr marL="180975" indent="-180975">
              <a:buAutoNum type="arabicPeriod"/>
            </a:pPr>
            <a:r>
              <a:rPr lang="ru-RU" sz="2000" b="1" u="sng" dirty="0" smtClean="0">
                <a:latin typeface="Constantia" panose="02030602050306030303" pitchFamily="18" charset="0"/>
              </a:rPr>
              <a:t>Урок контрольно-проверочный.</a:t>
            </a:r>
          </a:p>
          <a:p>
            <a:pPr marL="180975" indent="-180975">
              <a:buAutoNum type="arabicPeriod"/>
            </a:pPr>
            <a:endParaRPr lang="ru-RU" u="sng" dirty="0"/>
          </a:p>
        </p:txBody>
      </p:sp>
      <p:pic>
        <p:nvPicPr>
          <p:cNvPr id="1026" name="Picture 2" descr="http://ped-kopilka.ru/images/photos/medium/article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73016"/>
            <a:ext cx="2880320" cy="266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90826" y="332656"/>
            <a:ext cx="514566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мастера:</a:t>
            </a:r>
          </a:p>
          <a:p>
            <a:pPr lvl="0">
              <a:spcBef>
                <a:spcPct val="20000"/>
              </a:spcBef>
            </a:pPr>
            <a:endParaRPr lang="ru-RU" sz="1400" b="1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обучающихся к использованию способов их подачи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ru-RU" sz="4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работой обучающихся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инструктирование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рием результатов работы</a:t>
            </a: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endParaRPr lang="ru-RU" sz="500" i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lvl="0" indent="-180975">
              <a:spcBef>
                <a:spcPct val="20000"/>
              </a:spcBef>
              <a:buFontTx/>
              <a:buChar char="-"/>
            </a:pPr>
            <a:r>
              <a:rPr lang="ru-RU" sz="2000" i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  <a:endParaRPr lang="ru-RU" sz="2400" i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4" y="1484784"/>
            <a:ext cx="3290502" cy="245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razmut.ru/images/stories/statija/Tehnik-tehnolog%20(inzhener)%20molochnoj%20promyshlennosti%20(vakansii%20,%20dolzhnostnaja%20instrukcija,%20objazannosti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99929"/>
            <a:ext cx="4514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37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67" y="188640"/>
            <a:ext cx="5040560" cy="2289746"/>
          </a:xfrm>
        </p:spPr>
        <p:txBody>
          <a:bodyPr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о достижении целей занятия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выполненных работ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типичных ошибок, допущенных дефектов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ТБ, нормы времени</a:t>
            </a: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6088" indent="-180975"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Выставление оценок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671392" y="2996952"/>
            <a:ext cx="5472608" cy="936104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ассортимент фаршированных паст, </a:t>
            </a:r>
          </a:p>
          <a:p>
            <a:pPr>
              <a:tabLst>
                <a:tab pos="18097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ассортимент фаршей для паст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69" y="2437177"/>
            <a:ext cx="2725107" cy="180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2872" y="521469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Уборка рабочих мест</a:t>
            </a:r>
            <a:endParaRPr lang="ru-RU" sz="2000" dirty="0"/>
          </a:p>
        </p:txBody>
      </p:sp>
      <p:pic>
        <p:nvPicPr>
          <p:cNvPr id="1026" name="Picture 2" descr="C:\Users\malyuzhenko_aa\Desktop\WSR\отчет о визите делегации 19.04.2016 (на Ленина)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698" y="476672"/>
            <a:ext cx="3265984" cy="24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yuzhenko_aa\Desktop\Конкурсы и олимпиады\олимп 19.01.17 Повар, кондитер, 4-5 февр 2016г\фото олимпиада\Олимпиада 2016\IMG_57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29" y="4246648"/>
            <a:ext cx="3596636" cy="23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39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710" y="29969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5400" b="1" i="1" dirty="0" smtClean="0">
                <a:solidFill>
                  <a:srgbClr val="F79646">
                    <a:lumMod val="50000"/>
                  </a:srgbClr>
                </a:solidFill>
                <a:latin typeface="Arial Narrow" panose="020B0606020202030204" pitchFamily="34" charset="0"/>
                <a:ea typeface="맑은 고딕" pitchFamily="50" charset="-127"/>
                <a:cs typeface="Arial" pitchFamily="34" charset="0"/>
              </a:rPr>
              <a:t>СПАСИБО ЗА ВНИМАНИЕ 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569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4608512" cy="1069514"/>
          </a:xfrm>
        </p:spPr>
        <p:txBody>
          <a:bodyPr/>
          <a:lstStyle/>
          <a:p>
            <a:pPr algn="ctr"/>
            <a:r>
              <a:rPr lang="ru-RU" sz="4800" i="1" dirty="0" smtClean="0">
                <a:latin typeface="Arial Narrow" panose="020B0606020202030204" pitchFamily="34" charset="0"/>
              </a:rPr>
              <a:t>Виды уроков</a:t>
            </a:r>
            <a:endParaRPr lang="ru-RU" sz="4800" i="1" dirty="0">
              <a:latin typeface="Arial Narrow" panose="020B0606020202030204" pitchFamily="34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86427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1.Урок-конкурс   профмастерства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179512" y="2348880"/>
            <a:ext cx="2088231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5.Производственная конференция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23528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9.Урок-праздник первой детали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86427" y="5157192"/>
            <a:ext cx="1981316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изобретательства и рационализации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412863" y="5157192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Урок-аукцион      ученических        изделий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2424234" y="3720480"/>
            <a:ext cx="2003749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10.Урок с участием новаторов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2381125" y="2390018"/>
            <a:ext cx="2089966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6.Производственная экскурсия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2412863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2.Урок-зачет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>
            <a:off x="4575769" y="5157192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Урок-отчет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4600653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Бинарный       урок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>
            <a:off x="4575769" y="2348880"/>
            <a:ext cx="1872208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4536708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3.Урок-практикум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(самостоятельная работа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>
            <a:off x="6761418" y="5150334"/>
            <a:ext cx="1872208" cy="1008112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16.Урок «Деловая игра»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6759148" y="3720480"/>
            <a:ext cx="1872208" cy="100811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12Интегративный урок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>
            <a:off x="6732240" y="2313856"/>
            <a:ext cx="1901386" cy="1008112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8.Урок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инструктирования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>
            <a:off x="6732240" y="989112"/>
            <a:ext cx="1872208" cy="10081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4.Семинар производственного         обучения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52320" cy="952882"/>
          </a:xfrm>
        </p:spPr>
        <p:txBody>
          <a:bodyPr/>
          <a:lstStyle/>
          <a:p>
            <a:pPr algn="ctr"/>
            <a:r>
              <a:rPr lang="ru-RU" i="1" dirty="0" smtClean="0">
                <a:latin typeface="Arial Narrow" panose="020B0606020202030204" pitchFamily="34" charset="0"/>
              </a:rPr>
              <a:t>Примерные варианты сочетания типов и видов уроков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16024" y="1124744"/>
            <a:ext cx="8676456" cy="51125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Вводный тип урока (6, 8, 11, 12)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изучению трудовых приемов и операций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(6, 7, 8, 11, 12)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выполнению простых комплексных работ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(2, 3, 4, 5, 7, 9, 10, 11, 12, 16)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выполнению сложных комплексных работ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(1, 2, 3, 4, 5, 10, 11, 12, 13, 16)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контрольно-проверочный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(1, 2, 3, 5, 11, 12, 13, 14, 15, 16) и 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900igr.net/datai/russkij-jazyk/Urok-Proizvodnye-predlogi/0012-003-Rabota-v-gruppa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016224" cy="18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820472" cy="4464496"/>
          </a:xfrm>
        </p:spPr>
        <p:txBody>
          <a:bodyPr/>
          <a:lstStyle/>
          <a:p>
            <a:pPr algn="ctr"/>
            <a:r>
              <a:rPr lang="ru-RU" sz="6600" i="1" dirty="0" smtClean="0">
                <a:latin typeface="Arial Narrow" panose="020B0606020202030204" pitchFamily="34" charset="0"/>
              </a:rPr>
              <a:t>Структурные этапы </a:t>
            </a:r>
            <a:br>
              <a:rPr lang="ru-RU" sz="6600" i="1" dirty="0" smtClean="0">
                <a:latin typeface="Arial Narrow" panose="020B0606020202030204" pitchFamily="34" charset="0"/>
              </a:rPr>
            </a:br>
            <a:r>
              <a:rPr lang="ru-RU" sz="6600" i="1" dirty="0" smtClean="0">
                <a:latin typeface="Arial Narrow" panose="020B0606020202030204" pitchFamily="34" charset="0"/>
              </a:rPr>
              <a:t>(части) урока </a:t>
            </a:r>
            <a:br>
              <a:rPr lang="ru-RU" sz="6600" i="1" dirty="0" smtClean="0">
                <a:latin typeface="Arial Narrow" panose="020B0606020202030204" pitchFamily="34" charset="0"/>
              </a:rPr>
            </a:br>
            <a:r>
              <a:rPr lang="ru-RU" sz="6600" i="1" dirty="0" smtClean="0">
                <a:latin typeface="Arial Narrow" panose="020B0606020202030204" pitchFamily="34" charset="0"/>
              </a:rPr>
              <a:t>учебной практики</a:t>
            </a:r>
            <a:endParaRPr lang="ru-RU" sz="66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0"/>
            <a:ext cx="6989762" cy="1484784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 урока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(1-2% времени занятия)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0" y="3911269"/>
            <a:ext cx="4816984" cy="29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95536" y="1340768"/>
            <a:ext cx="8640960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отсутствующих обучающихся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внешнего рабочего вида (соответствие одежды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ТБ)</a:t>
            </a:r>
          </a:p>
          <a:p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внимания  и готовности обучающихся к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24328" cy="889199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Вводный этап урока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12-15%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занятия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052736"/>
            <a:ext cx="8839681" cy="432048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целями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деятельности обучающихся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материала учебных дисциплин (МДК)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 выполнение трудовых приемов, освоенных на предыдущих  урока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(актуализация знаний, умений обучающихся)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Инструктирование, формирование ориентировочной основы учебно-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производственной деятельности по новой теме урока (показ, объяснение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приемов, способов работы, показ техпроцесса, чертежей,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инструкционно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карт и т.д.)</a:t>
            </a:r>
          </a:p>
        </p:txBody>
      </p:sp>
      <p:pic>
        <p:nvPicPr>
          <p:cNvPr id="4098" name="Picture 2" descr="http://4.bp.blogspot.com/-aEXKJKAhbxY/UipA_r5J1oI/AAAAAAAAMl4/XQqVwXPTh6o/s320/%D1%83%D1%80%D0%BE%D0%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11808"/>
            <a:ext cx="3403585" cy="28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24328" cy="889199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Вводный этап урока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12-15% 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времени занятия</a:t>
            </a: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3861048"/>
            <a:ext cx="2880320" cy="28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41458" y="980728"/>
            <a:ext cx="8607006" cy="4320480"/>
          </a:xfrm>
        </p:spPr>
        <p:txBody>
          <a:bodyPr/>
          <a:lstStyle/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Пробные выполнения изучаемых новых трудовых приемов, умений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приемов самоконтроля и контроля мастера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требований ТБ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 разъяснение заданий обучающимся по выполнению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операций, упражнений, учебно-производственных работ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норм времени, критериев оценок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места</a:t>
            </a:r>
          </a:p>
          <a:p>
            <a:pPr marL="180975" indent="-180975">
              <a:buFont typeface="Wingdings" panose="05000000000000000000" pitchFamily="2" charset="2"/>
              <a:buChar char="v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52728" cy="93610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44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урока</a:t>
            </a:r>
            <a:br>
              <a:rPr lang="ru-RU" sz="44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(70-85</a:t>
            </a:r>
            <a:r>
              <a:rPr lang="ru-RU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времени занятия)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484784"/>
            <a:ext cx="8712968" cy="414786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обучающихся – выполнение упражнений, самостоятельная работа, формирование новых трудовых приемов, умений, способов работы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 техпроцесса, технических требований, требований ТБ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работа, выполнение учебно-производственных заданий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malyuzhenko_aa\Desktop\Конкурсы и олимпиады\олимп 19.01.17 Повар, кондитер, 4-5 февр 2016г\фото олимпиада\Олимпиада 2016\IMG_5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5024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945</Words>
  <Application>Microsoft Office PowerPoint</Application>
  <PresentationFormat>Экран (4:3)</PresentationFormat>
  <Paragraphs>229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Презентация PowerPoint</vt:lpstr>
      <vt:lpstr>Типы уроков</vt:lpstr>
      <vt:lpstr>Виды уроков</vt:lpstr>
      <vt:lpstr>Примерные варианты сочетания типов и видов уроков</vt:lpstr>
      <vt:lpstr>Структурные этапы  (части) урока  учебной практики</vt:lpstr>
      <vt:lpstr>Презентация PowerPoint</vt:lpstr>
      <vt:lpstr>II. Вводный этап урока (12-15% времени занятия)</vt:lpstr>
      <vt:lpstr>II. Вводный этап урока (12-15% времени занятия)</vt:lpstr>
      <vt:lpstr>III. Основной этап урока (70-85% времени занятия)</vt:lpstr>
      <vt:lpstr>Деятельность мастера п/о</vt:lpstr>
      <vt:lpstr>IV. Заключительный этап урока (5-6% времени занятия)</vt:lpstr>
      <vt:lpstr>План открытого урока производственного обучения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Анна А. Малуженко</cp:lastModifiedBy>
  <cp:revision>74</cp:revision>
  <dcterms:created xsi:type="dcterms:W3CDTF">2014-04-01T16:35:38Z</dcterms:created>
  <dcterms:modified xsi:type="dcterms:W3CDTF">2018-12-19T14:33:52Z</dcterms:modified>
</cp:coreProperties>
</file>